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 SemiBold"/>
      <p:regular r:id="rId42"/>
      <p:bold r:id="rId43"/>
      <p:italic r:id="rId44"/>
      <p:boldItalic r:id="rId45"/>
    </p:embeddedFont>
    <p:embeddedFont>
      <p:font typeface="Josefin Slab SemiBold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Arvo"/>
      <p:regular r:id="rId54"/>
      <p:bold r:id="rId55"/>
      <p:italic r:id="rId56"/>
      <p:boldItalic r:id="rId57"/>
    </p:embeddedFont>
    <p:embeddedFont>
      <p:font typeface="Montserrat Medium"/>
      <p:regular r:id="rId58"/>
      <p:bold r:id="rId59"/>
      <p:italic r:id="rId60"/>
      <p:boldItalic r:id="rId61"/>
    </p:embeddedFont>
    <p:embeddedFont>
      <p:font typeface="Proxima Nova Extrabold"/>
      <p:bold r:id="rId62"/>
    </p:embeddedFont>
    <p:embeddedFont>
      <p:font typeface="Spectral"/>
      <p:regular r:id="rId63"/>
      <p:bold r:id="rId64"/>
      <p:italic r:id="rId65"/>
      <p:boldItalic r:id="rId66"/>
    </p:embeddedFont>
    <p:embeddedFont>
      <p:font typeface="Montserrat ExtraBold"/>
      <p:bold r:id="rId67"/>
      <p:boldItalic r:id="rId68"/>
    </p:embeddedFont>
    <p:embeddedFont>
      <p:font typeface="Spectral Light"/>
      <p:regular r:id="rId69"/>
      <p:bold r:id="rId70"/>
      <p:italic r:id="rId71"/>
      <p:boldItalic r:id="rId72"/>
    </p:embeddedFont>
    <p:embeddedFont>
      <p:font typeface="Spectral Medium"/>
      <p:regular r:id="rId73"/>
      <p:bold r:id="rId74"/>
      <p:italic r:id="rId75"/>
      <p:boldItalic r:id="rId76"/>
    </p:embeddedFont>
    <p:embeddedFont>
      <p:font typeface="Quicksand Light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SemiBold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JosefinSlabSemiBold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osefinSlabSemiBold-italic.fntdata"/><Relationship Id="rId47" Type="http://schemas.openxmlformats.org/officeDocument/2006/relationships/font" Target="fonts/JosefinSlabSemiBold-bold.fntdata"/><Relationship Id="rId49" Type="http://schemas.openxmlformats.org/officeDocument/2006/relationships/font" Target="fonts/JosefinSlab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SpectralMedium-regular.fntdata"/><Relationship Id="rId72" Type="http://schemas.openxmlformats.org/officeDocument/2006/relationships/font" Target="fonts/SpectralLight-boldItalic.fntdata"/><Relationship Id="rId31" Type="http://schemas.openxmlformats.org/officeDocument/2006/relationships/slide" Target="slides/slide26.xml"/><Relationship Id="rId75" Type="http://schemas.openxmlformats.org/officeDocument/2006/relationships/font" Target="fonts/SpectralMedium-italic.fntdata"/><Relationship Id="rId30" Type="http://schemas.openxmlformats.org/officeDocument/2006/relationships/slide" Target="slides/slide25.xml"/><Relationship Id="rId74" Type="http://schemas.openxmlformats.org/officeDocument/2006/relationships/font" Target="fonts/SpectralMedium-bold.fntdata"/><Relationship Id="rId33" Type="http://schemas.openxmlformats.org/officeDocument/2006/relationships/slide" Target="slides/slide28.xml"/><Relationship Id="rId77" Type="http://schemas.openxmlformats.org/officeDocument/2006/relationships/font" Target="fonts/QuicksandLight-regular.fntdata"/><Relationship Id="rId32" Type="http://schemas.openxmlformats.org/officeDocument/2006/relationships/slide" Target="slides/slide27.xml"/><Relationship Id="rId76" Type="http://schemas.openxmlformats.org/officeDocument/2006/relationships/font" Target="fonts/SpectralMedium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QuicksandLight-bold.fntdata"/><Relationship Id="rId71" Type="http://schemas.openxmlformats.org/officeDocument/2006/relationships/font" Target="fonts/SpectralLight-italic.fntdata"/><Relationship Id="rId70" Type="http://schemas.openxmlformats.org/officeDocument/2006/relationships/font" Target="fonts/SpectralLigh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Extrabold-bold.fntdata"/><Relationship Id="rId61" Type="http://schemas.openxmlformats.org/officeDocument/2006/relationships/font" Target="fonts/MontserratMedium-boldItalic.fntdata"/><Relationship Id="rId20" Type="http://schemas.openxmlformats.org/officeDocument/2006/relationships/slide" Target="slides/slide15.xml"/><Relationship Id="rId64" Type="http://schemas.openxmlformats.org/officeDocument/2006/relationships/font" Target="fonts/Spectral-bold.fntdata"/><Relationship Id="rId63" Type="http://schemas.openxmlformats.org/officeDocument/2006/relationships/font" Target="fonts/Spectral-regular.fntdata"/><Relationship Id="rId22" Type="http://schemas.openxmlformats.org/officeDocument/2006/relationships/slide" Target="slides/slide17.xml"/><Relationship Id="rId66" Type="http://schemas.openxmlformats.org/officeDocument/2006/relationships/font" Target="fonts/Spectral-boldItalic.fntdata"/><Relationship Id="rId21" Type="http://schemas.openxmlformats.org/officeDocument/2006/relationships/slide" Target="slides/slide16.xml"/><Relationship Id="rId65" Type="http://schemas.openxmlformats.org/officeDocument/2006/relationships/font" Target="fonts/Spectral-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ExtraBold-bold.fntdata"/><Relationship Id="rId60" Type="http://schemas.openxmlformats.org/officeDocument/2006/relationships/font" Target="fonts/Montserrat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pectral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Arvo-bold.fntdata"/><Relationship Id="rId10" Type="http://schemas.openxmlformats.org/officeDocument/2006/relationships/slide" Target="slides/slide5.xml"/><Relationship Id="rId54" Type="http://schemas.openxmlformats.org/officeDocument/2006/relationships/font" Target="fonts/Arvo-regular.fntdata"/><Relationship Id="rId13" Type="http://schemas.openxmlformats.org/officeDocument/2006/relationships/slide" Target="slides/slide8.xml"/><Relationship Id="rId57" Type="http://schemas.openxmlformats.org/officeDocument/2006/relationships/font" Target="fonts/Arvo-boldItalic.fntdata"/><Relationship Id="rId12" Type="http://schemas.openxmlformats.org/officeDocument/2006/relationships/slide" Target="slides/slide7.xml"/><Relationship Id="rId56" Type="http://schemas.openxmlformats.org/officeDocument/2006/relationships/font" Target="fonts/Arvo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Medium-bold.fntdata"/><Relationship Id="rId14" Type="http://schemas.openxmlformats.org/officeDocument/2006/relationships/slide" Target="slides/slide9.xml"/><Relationship Id="rId58" Type="http://schemas.openxmlformats.org/officeDocument/2006/relationships/font" Target="fonts/Montserrat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6fc881c5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6fc881c5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fdbb097b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fdbb097b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04a3741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04a3741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6fc881c54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6fc881c54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5fa9554b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5fa9554b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Eric: talk about balancing, Without balanced data it just predicts people who stay, which isn’t what we want, trying to predict people leaving, equal number of people who stayed and left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5fa9554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5fa9554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- Some of the questions the tree asked: Number of working years less than 5.5, age less than 33.5, Years with current manager less than 1,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6fc881c54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6fc881c54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6fc881c54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6fc881c54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fdbb097b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dfdbb097b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fdbb09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dfdbb09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dfdbb097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dfdbb097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6fc881c5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6fc881c5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fdbb097b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fdbb097b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04a3741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04a3741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5fa9554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5fa9554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6fc881c54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6fc881c54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5fa9554b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15fa9554b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5fa9554b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5fa9554b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6fc881c54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6fc881c54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6fc881c54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f6fc881c54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6fc881c54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6fc881c54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68b2ff8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68b2ff8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6fc881c54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6fc881c54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5fa9554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5fa9554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fdbb097b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fdbb097b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04a37412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04a37412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04a3741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04a3741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04a3741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04a3741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04a3741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04a3741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04a3741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04a3741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6fc881c54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6fc881c54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9de067f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9de067f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6fc881c54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6fc881c54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5fa9554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5fa9554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Boxplots, scatterplots, initial findings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68b2ff8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68b2ff8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Boxplots, scatterplots, initial findings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5fa9554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5fa9554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3" type="subTitle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4" type="subTitle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 1">
  <p:cSld name="TITLE_AND_TWO_COLUMNS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subTitle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3" type="subTitle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4" type="subTitle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5" type="subTitle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6" type="subTitle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7" type="subTitle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8" type="subTitle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9" type="subTitle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3" type="subTitle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4" type="subTitle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5" type="subTitle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hasCustomPrompt="1" type="title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b="1" sz="56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">
  <p:cSld name="TITLE_ONLY_1_1">
    <p:bg>
      <p:bgPr>
        <a:solidFill>
          <a:srgbClr val="25252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hasCustomPrompt="1" type="titl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hasCustomPrompt="1" idx="2" type="titl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4" type="titl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 1">
  <p:cSld name="ONE_COLUMN_TEXT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lide &amp; title">
  <p:cSld name="CUSTOM_1">
    <p:bg>
      <p:bgPr>
        <a:solidFill>
          <a:srgbClr val="25252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 type="secHead">
  <p:cSld name="SECTION_HEADER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">
  <p:cSld name="BLANK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 2">
  <p:cSld name="BLANK_1_1_1_1_2">
    <p:bg>
      <p:bgPr>
        <a:solidFill>
          <a:srgbClr val="25252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subTitle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 1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hasCustomPrompt="1"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/>
          <p:nvPr>
            <p:ph hasCustomPrompt="1"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/>
          <p:nvPr>
            <p:ph hasCustomPrompt="1"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/>
          <p:nvPr>
            <p:ph hasCustomPrompt="1"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2">
  <p:cSld name="ONE_COLUMN_TEXT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">
  <p:cSld name="SECTION_HEADER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 1">
  <p:cSld name="SECTION_HEADER_1_1">
    <p:bg>
      <p:bgPr>
        <a:noFill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6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9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">
  <p:cSld name="TITLE_AND_BODY_2">
    <p:bg>
      <p:bgPr>
        <a:solidFill>
          <a:srgbClr val="25252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 1">
  <p:cSld name="TITLE_AND_BODY_2_1">
    <p:bg>
      <p:bgPr>
        <a:solidFill>
          <a:srgbClr val="25252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">
    <p:bg>
      <p:bgPr>
        <a:solidFill>
          <a:srgbClr val="25252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17473" l="13106" r="3518" t="15681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/>
              <a:t>IBM Attrition dataset</a:t>
            </a:r>
            <a:endParaRPr sz="6000">
              <a:solidFill>
                <a:srgbClr val="0043C1"/>
              </a:solidFill>
            </a:endParaRPr>
          </a:p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Introduction to Data Science - Spring 2023</a:t>
            </a:r>
            <a:endParaRPr b="1" sz="1400">
              <a:solidFill>
                <a:srgbClr val="0043C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Anne Cuzeau - Andrew Nguyen - Eric Vandament</a:t>
            </a:r>
            <a:endParaRPr b="1" sz="1400">
              <a:solidFill>
                <a:srgbClr val="0043C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74300" y="120775"/>
            <a:ext cx="74988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influence pay rate?</a:t>
            </a:r>
            <a:endParaRPr/>
          </a:p>
        </p:txBody>
      </p:sp>
      <p:sp>
        <p:nvSpPr>
          <p:cNvPr id="253" name="Google Shape;253;p35"/>
          <p:cNvSpPr txBox="1"/>
          <p:nvPr>
            <p:ph idx="4294967295" type="body"/>
          </p:nvPr>
        </p:nvSpPr>
        <p:spPr>
          <a:xfrm>
            <a:off x="318975" y="1494850"/>
            <a:ext cx="309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Fitting Hourly Rate and using an alpha of 0.375 shows a slight upwards trend but not highly </a:t>
            </a:r>
            <a:r>
              <a:rPr lang="en"/>
              <a:t>noticeable.</a:t>
            </a:r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400" y="856026"/>
            <a:ext cx="5728725" cy="40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0CCFA"/>
                </a:solidFill>
              </a:rPr>
              <a:t>Hourly Rate Vs Attrition</a:t>
            </a:r>
            <a:endParaRPr sz="3000">
              <a:solidFill>
                <a:srgbClr val="90CCFA"/>
              </a:solidFill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770" r="-770" t="0"/>
          <a:stretch/>
        </p:blipFill>
        <p:spPr>
          <a:xfrm>
            <a:off x="3482550" y="683200"/>
            <a:ext cx="5596800" cy="39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/>
        </p:nvSpPr>
        <p:spPr>
          <a:xfrm>
            <a:off x="361125" y="1610375"/>
            <a:ext cx="280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LR model for </a:t>
            </a:r>
            <a:r>
              <a:rPr b="1" lang="en" sz="18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attrition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relies heavily on </a:t>
            </a:r>
            <a:r>
              <a:rPr b="1" lang="en" sz="18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Monthly and daily rate</a:t>
            </a:r>
            <a:br>
              <a:rPr b="1" lang="en" sz="18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Attrition</a:t>
            </a:r>
            <a:endParaRPr/>
          </a:p>
        </p:txBody>
      </p:sp>
      <p:sp>
        <p:nvSpPr>
          <p:cNvPr id="267" name="Google Shape;267;p37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9DAF8"/>
                </a:solidFill>
              </a:rPr>
              <a:t>What makes an employee likely to quit their job that isn’t pay rate?</a:t>
            </a:r>
            <a:endParaRPr sz="19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/>
        </p:nvSpPr>
        <p:spPr>
          <a:xfrm>
            <a:off x="1385225" y="1790875"/>
            <a:ext cx="5386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findings, LR 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baseline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Montserrat Medium"/>
              <a:buChar char="-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Really good at predicting staying even if they left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1342200" y="3265275"/>
            <a:ext cx="538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LR Confusion Matrix after Balancing Data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Montserrat Medium"/>
              <a:buChar char="-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Worse at predicting people who will stay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Montserrat Medium"/>
              <a:buChar char="-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57% increase at predicting people who will leave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4" name="Google Shape;274;p38"/>
          <p:cNvSpPr txBox="1"/>
          <p:nvPr>
            <p:ph idx="4294967295" type="title"/>
          </p:nvPr>
        </p:nvSpPr>
        <p:spPr>
          <a:xfrm>
            <a:off x="1247325" y="380850"/>
            <a:ext cx="71379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90CCFA"/>
                </a:solidFill>
              </a:rPr>
              <a:t>What makes an employee likely to quit their job?</a:t>
            </a:r>
            <a:endParaRPr sz="3000">
              <a:solidFill>
                <a:srgbClr val="90CC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90CC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0CCFA"/>
              </a:solidFill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025" y="1236025"/>
            <a:ext cx="2328925" cy="195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186" y="3265274"/>
            <a:ext cx="2228600" cy="1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1346475" y="-31700"/>
            <a:ext cx="70491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CCFA"/>
                </a:solidFill>
              </a:rPr>
              <a:t>What makes an employee likely to quit their job?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282" name="Google Shape;282;p39"/>
          <p:cNvSpPr txBox="1"/>
          <p:nvPr>
            <p:ph idx="1" type="subTitle"/>
          </p:nvPr>
        </p:nvSpPr>
        <p:spPr>
          <a:xfrm>
            <a:off x="1470150" y="1616775"/>
            <a:ext cx="46410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Decision tree and its Confusion Matrix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-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is decent at predicting if someone will stay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-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Terrible at predicting those who left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Depth = 5  Split = 10  Leaf = 5</a:t>
            </a:r>
            <a:b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 and its Confusion Matrix after Tuning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-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Decrease of 9% for predicting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employees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that stayed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-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Increase of 36% for predicting employees that left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Depth = 30  Split = 5  Leaf = 2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006" y="1080375"/>
            <a:ext cx="2457516" cy="20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375" y="3294400"/>
            <a:ext cx="2000768" cy="16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>
            <p:ph type="title"/>
          </p:nvPr>
        </p:nvSpPr>
        <p:spPr>
          <a:xfrm>
            <a:off x="1247325" y="380850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0CCFA"/>
                </a:solidFill>
              </a:rPr>
              <a:t>Nearest Neighbor</a:t>
            </a:r>
            <a:endParaRPr sz="3000">
              <a:solidFill>
                <a:srgbClr val="252525"/>
              </a:solidFill>
            </a:endParaRPr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1247325" y="1006050"/>
            <a:ext cx="73410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gridSearchCV to find the best parameters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Combined </a:t>
            </a: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high attrition demographics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Combined</a:t>
            </a: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 high attrition roles &amp; levels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KNN with winning metric: Hamming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 with stratified data and balanced data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Nearest neighbor: 1</a:t>
            </a:r>
            <a:endParaRPr b="1" sz="2100">
              <a:solidFill>
                <a:srgbClr val="00B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/>
          <p:nvPr/>
        </p:nvSpPr>
        <p:spPr>
          <a:xfrm rot="-5400000">
            <a:off x="-1746825" y="2642250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00" y="1760450"/>
            <a:ext cx="4963870" cy="32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075" y="2251178"/>
            <a:ext cx="3131200" cy="26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/>
          <p:nvPr/>
        </p:nvSpPr>
        <p:spPr>
          <a:xfrm rot="-5400000">
            <a:off x="-1143275" y="2752475"/>
            <a:ext cx="4615200" cy="1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/>
        </p:nvSpPr>
        <p:spPr>
          <a:xfrm>
            <a:off x="851250" y="1152388"/>
            <a:ext cx="74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Hamming, 1 neighbour, stratified data: 89% overall accuracy</a:t>
            </a:r>
            <a:endParaRPr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851250" y="380850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90CCFA"/>
                </a:solidFill>
              </a:rPr>
              <a:t>Strong results</a:t>
            </a:r>
            <a:endParaRPr sz="30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/>
          <p:nvPr/>
        </p:nvSpPr>
        <p:spPr>
          <a:xfrm rot="-5400000">
            <a:off x="-1746825" y="2642250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 rot="-5400000">
            <a:off x="-1143275" y="2752475"/>
            <a:ext cx="4615200" cy="1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851250" y="1152485"/>
            <a:ext cx="7441500" cy="4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Looking at ‘false stayed’:  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Very confused about R&amp;D (61% of wrong predictions): diverse job levels, diverse pay. Somewhat higher 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attrition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across job levels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Sales: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wrongly predicted that executives would quit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Strong confidence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Even with new columns (broke down R&amp;D by job levels + pay): no improvements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9" name="Google Shape;309;p42"/>
          <p:cNvSpPr txBox="1"/>
          <p:nvPr>
            <p:ph type="title"/>
          </p:nvPr>
        </p:nvSpPr>
        <p:spPr>
          <a:xfrm>
            <a:off x="851250" y="380850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90CCFA"/>
                </a:solidFill>
              </a:rPr>
              <a:t>Strong results</a:t>
            </a:r>
            <a:endParaRPr sz="30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/>
          <p:nvPr/>
        </p:nvSpPr>
        <p:spPr>
          <a:xfrm rot="-5400000">
            <a:off x="-1746825" y="2642250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/>
          <p:nvPr/>
        </p:nvSpPr>
        <p:spPr>
          <a:xfrm rot="-5400000">
            <a:off x="-1143275" y="2752475"/>
            <a:ext cx="4615200" cy="1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3"/>
          <p:cNvSpPr txBox="1"/>
          <p:nvPr/>
        </p:nvSpPr>
        <p:spPr>
          <a:xfrm>
            <a:off x="851250" y="1152485"/>
            <a:ext cx="7441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 two DTs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 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with 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stratified data</a:t>
            </a: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1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with balanced data (number of employees who left = number of  employees who stayed)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43"/>
          <p:cNvSpPr txBox="1"/>
          <p:nvPr>
            <p:ph type="title"/>
          </p:nvPr>
        </p:nvSpPr>
        <p:spPr>
          <a:xfrm>
            <a:off x="851250" y="380850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90CCFA"/>
                </a:solidFill>
              </a:rPr>
              <a:t>XGBoost</a:t>
            </a:r>
            <a:endParaRPr sz="30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/>
          <p:nvPr/>
        </p:nvSpPr>
        <p:spPr>
          <a:xfrm rot="-5400000">
            <a:off x="-1746825" y="2642250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/>
          <p:nvPr/>
        </p:nvSpPr>
        <p:spPr>
          <a:xfrm rot="-5400000">
            <a:off x="-1143275" y="2752475"/>
            <a:ext cx="4615200" cy="1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"/>
          <p:cNvSpPr txBox="1"/>
          <p:nvPr>
            <p:ph type="title"/>
          </p:nvPr>
        </p:nvSpPr>
        <p:spPr>
          <a:xfrm>
            <a:off x="851250" y="380850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90CCFA"/>
                </a:solidFill>
              </a:rPr>
              <a:t>XGBoost: Stratified data</a:t>
            </a:r>
            <a:endParaRPr sz="3000">
              <a:solidFill>
                <a:srgbClr val="252525"/>
              </a:solidFill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50" y="1257375"/>
            <a:ext cx="4209950" cy="35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 txBox="1"/>
          <p:nvPr/>
        </p:nvSpPr>
        <p:spPr>
          <a:xfrm>
            <a:off x="5192950" y="1137500"/>
            <a:ext cx="3610500" cy="3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Great at predicting if an employee will stay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Only 56% for predicting if they will quit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Still confused about R&amp;D (56% of the wrong predictions) 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 predicting that everyone will stay: 20% of people predicted to quit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221200" y="1097125"/>
            <a:ext cx="2875500" cy="20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What makes IBM employees quit?</a:t>
            </a:r>
            <a:endParaRPr i="0" sz="38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3261539" y="3347975"/>
            <a:ext cx="25506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latin typeface="Spectral Medium"/>
                <a:ea typeface="Spectral Medium"/>
                <a:cs typeface="Spectral Medium"/>
                <a:sym typeface="Spectral Medium"/>
              </a:rPr>
              <a:t>…is it just about pay?</a:t>
            </a:r>
            <a:endParaRPr sz="2300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/>
          <p:nvPr/>
        </p:nvSpPr>
        <p:spPr>
          <a:xfrm rot="-5400000">
            <a:off x="-1746825" y="2642250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5"/>
          <p:cNvSpPr/>
          <p:nvPr/>
        </p:nvSpPr>
        <p:spPr>
          <a:xfrm rot="-5400000">
            <a:off x="-1143275" y="2752475"/>
            <a:ext cx="4615200" cy="1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851250" y="380850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90CCFA"/>
                </a:solidFill>
              </a:rPr>
              <a:t>XGBoost: Balanced data</a:t>
            </a:r>
            <a:endParaRPr sz="3000">
              <a:solidFill>
                <a:srgbClr val="252525"/>
              </a:solidFill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50" y="1166225"/>
            <a:ext cx="4064750" cy="3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/>
        </p:nvSpPr>
        <p:spPr>
          <a:xfrm>
            <a:off x="5024800" y="1137500"/>
            <a:ext cx="38772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Better at predicting if people will quit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Very small dataset:  only training on 1,875 rows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Still confused about R&amp;D: job that were wrongly predicted were mostly </a:t>
            </a:r>
            <a:b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in life science (R&amp;D) </a:t>
            </a:r>
            <a:b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high job levels, except for lab techs. 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1361025" y="484825"/>
            <a:ext cx="7325400" cy="10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0CCFA"/>
                </a:solidFill>
              </a:rPr>
              <a:t>What makes an employee likely to quit their job?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346" name="Google Shape;346;p47"/>
          <p:cNvSpPr txBox="1"/>
          <p:nvPr>
            <p:ph idx="1" type="subTitle"/>
          </p:nvPr>
        </p:nvSpPr>
        <p:spPr>
          <a:xfrm>
            <a:off x="1361025" y="1391250"/>
            <a:ext cx="67434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Findings:</a:t>
            </a:r>
            <a:endParaRPr sz="15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500"/>
              <a:buFont typeface="Montserrat Medium"/>
              <a:buChar char="●"/>
            </a:pPr>
            <a:r>
              <a:rPr b="1" lang="en" sz="15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Entry level</a:t>
            </a: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employees: Of all job roles the majority of employees leaving are level 1 or 2</a:t>
            </a:r>
            <a:endParaRPr sz="15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Best models: </a:t>
            </a:r>
            <a:r>
              <a:rPr b="1" lang="en" sz="15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</a:t>
            </a: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compared to any other model</a:t>
            </a:r>
            <a:endParaRPr sz="15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People </a:t>
            </a:r>
            <a:r>
              <a:rPr b="1" lang="en" sz="15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younger</a:t>
            </a: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age</a:t>
            </a:r>
            <a:endParaRPr sz="15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 </a:t>
            </a:r>
            <a:r>
              <a:rPr b="1" lang="en" sz="15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high attrition roles &amp; levels</a:t>
            </a:r>
            <a:r>
              <a:rPr lang="en" sz="1500">
                <a:solidFill>
                  <a:srgbClr val="0043C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b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instance: </a:t>
            </a:r>
            <a:endParaRPr sz="15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Sales level 1 = 96% quit</a:t>
            </a:r>
            <a:endParaRPr sz="15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Sales Representatives and Laboratory Technicians (46.33% of people who quit)</a:t>
            </a:r>
            <a:endParaRPr sz="1500">
              <a:solidFill>
                <a:srgbClr val="0043C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17473" l="12766" r="3516" t="15681"/>
          <a:stretch/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 txBox="1"/>
          <p:nvPr/>
        </p:nvSpPr>
        <p:spPr>
          <a:xfrm rot="-5400000">
            <a:off x="-1841525" y="1971151"/>
            <a:ext cx="52566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53" name="Google Shape;353;p48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8"/>
          <p:cNvSpPr txBox="1"/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252525"/>
                </a:solidFill>
              </a:rPr>
              <a:t>Thank you!</a:t>
            </a:r>
            <a:endParaRPr sz="6400">
              <a:solidFill>
                <a:srgbClr val="0043C1"/>
              </a:solidFill>
            </a:endParaRPr>
          </a:p>
        </p:txBody>
      </p:sp>
      <p:sp>
        <p:nvSpPr>
          <p:cNvPr id="355" name="Google Shape;355;p48"/>
          <p:cNvSpPr txBox="1"/>
          <p:nvPr>
            <p:ph type="ctrTitle"/>
          </p:nvPr>
        </p:nvSpPr>
        <p:spPr>
          <a:xfrm>
            <a:off x="1319850" y="3017644"/>
            <a:ext cx="68091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A</a:t>
            </a:r>
            <a:r>
              <a:rPr lang="en" sz="2000">
                <a:latin typeface="Spectral Light"/>
                <a:ea typeface="Spectral Light"/>
                <a:cs typeface="Spectral Light"/>
                <a:sym typeface="Spectral Light"/>
              </a:rPr>
              <a:t>ny questions?</a:t>
            </a:r>
            <a:endParaRPr sz="14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takeaways</a:t>
            </a:r>
            <a:endParaRPr/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1285900" y="1972125"/>
            <a:ext cx="42894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models look at the same factors: 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 Medium"/>
              <a:buChar char="-"/>
            </a:pPr>
            <a:r>
              <a:rPr lang="en" sz="2100">
                <a:latin typeface="Montserrat Medium"/>
                <a:ea typeface="Montserrat Medium"/>
                <a:cs typeface="Montserrat Medium"/>
                <a:sym typeface="Montserrat Medium"/>
              </a:rPr>
              <a:t>Pay rate and </a:t>
            </a:r>
            <a:r>
              <a:rPr lang="en" sz="2100">
                <a:latin typeface="Montserrat Medium"/>
                <a:ea typeface="Montserrat Medium"/>
                <a:cs typeface="Montserrat Medium"/>
                <a:sym typeface="Montserrat Medium"/>
              </a:rPr>
              <a:t>attrition</a:t>
            </a:r>
            <a:r>
              <a:rPr lang="en" sz="2100">
                <a:latin typeface="Montserrat Medium"/>
                <a:ea typeface="Montserrat Medium"/>
                <a:cs typeface="Montserrat Medium"/>
                <a:sym typeface="Montserrat Medium"/>
              </a:rPr>
              <a:t> are related!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 Medium"/>
              <a:buChar char="-"/>
            </a:pPr>
            <a:r>
              <a:rPr lang="en" sz="2100">
                <a:latin typeface="Montserrat Medium"/>
                <a:ea typeface="Montserrat Medium"/>
                <a:cs typeface="Montserrat Medium"/>
                <a:sym typeface="Montserrat Medium"/>
              </a:rPr>
              <a:t>But job role, job levels: huge influences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1"/>
          <p:cNvSpPr txBox="1"/>
          <p:nvPr>
            <p:ph type="title"/>
          </p:nvPr>
        </p:nvSpPr>
        <p:spPr>
          <a:xfrm>
            <a:off x="1477425" y="367325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0CCFA"/>
                </a:solidFill>
              </a:rPr>
              <a:t>Next steps</a:t>
            </a:r>
            <a:endParaRPr sz="3000">
              <a:solidFill>
                <a:srgbClr val="252525"/>
              </a:solidFill>
            </a:endParaRPr>
          </a:p>
        </p:txBody>
      </p:sp>
      <p:sp>
        <p:nvSpPr>
          <p:cNvPr id="373" name="Google Shape;373;p51"/>
          <p:cNvSpPr txBox="1"/>
          <p:nvPr>
            <p:ph idx="1" type="subTitle"/>
          </p:nvPr>
        </p:nvSpPr>
        <p:spPr>
          <a:xfrm>
            <a:off x="1477425" y="1181875"/>
            <a:ext cx="7137900" cy="3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Ditch KNN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Fine-tune our decision tree and 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logistic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regression models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Montserrat Medium"/>
              <a:buChar char="○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 on combining factors: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Montserrat Medium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&amp; low attrition job level and job role 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Montserrat Medium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into demographics (marital status, age…)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Montserrat Medium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into job environment (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satisfaction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distance from home…)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Spectral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…and of course: </a:t>
            </a:r>
            <a:r>
              <a:rPr lang="en" sz="1800">
                <a:solidFill>
                  <a:srgbClr val="0043C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pay rate!</a:t>
            </a:r>
            <a:endParaRPr sz="1800">
              <a:solidFill>
                <a:srgbClr val="0043C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2"/>
          <p:cNvSpPr txBox="1"/>
          <p:nvPr>
            <p:ph type="title"/>
          </p:nvPr>
        </p:nvSpPr>
        <p:spPr>
          <a:xfrm>
            <a:off x="1477425" y="367325"/>
            <a:ext cx="71379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0CCFA"/>
                </a:solidFill>
              </a:rPr>
              <a:t>Next steps</a:t>
            </a:r>
            <a:endParaRPr sz="3000">
              <a:solidFill>
                <a:srgbClr val="252525"/>
              </a:solidFill>
            </a:endParaRPr>
          </a:p>
        </p:txBody>
      </p:sp>
      <p:sp>
        <p:nvSpPr>
          <p:cNvPr id="380" name="Google Shape;380;p52"/>
          <p:cNvSpPr txBox="1"/>
          <p:nvPr>
            <p:ph idx="1" type="subTitle"/>
          </p:nvPr>
        </p:nvSpPr>
        <p:spPr>
          <a:xfrm>
            <a:off x="1477425" y="1181875"/>
            <a:ext cx="7137900" cy="3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Try 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KNN and Logistic Regression (with hyperparameters)?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 on 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combining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factors: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Montserrat Medium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into demographics (marital status, age…)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Montserrat Medium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into job environment (satisfaction, distance from home…)</a:t>
            </a: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43C1"/>
              </a:buClr>
              <a:buSzPts val="1800"/>
              <a:buFont typeface="Spectral"/>
              <a:buChar char="■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…and of course: </a:t>
            </a:r>
            <a:r>
              <a:rPr lang="en" sz="1800">
                <a:solidFill>
                  <a:srgbClr val="0043C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attrition</a:t>
            </a:r>
            <a:r>
              <a:rPr lang="en" sz="1800">
                <a:solidFill>
                  <a:srgbClr val="0043C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!</a:t>
            </a:r>
            <a:endParaRPr sz="1800">
              <a:solidFill>
                <a:srgbClr val="0043C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1E1E1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Ensembling</a:t>
            </a:r>
            <a:endParaRPr sz="1800">
              <a:solidFill>
                <a:srgbClr val="1E1E1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1285900" y="996600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pay rate and an employee's attrition related?</a:t>
            </a:r>
            <a:endParaRPr/>
          </a:p>
        </p:txBody>
      </p:sp>
      <p:sp>
        <p:nvSpPr>
          <p:cNvPr id="386" name="Google Shape;386;p53"/>
          <p:cNvSpPr txBox="1"/>
          <p:nvPr>
            <p:ph idx="1" type="subTitle"/>
          </p:nvPr>
        </p:nvSpPr>
        <p:spPr>
          <a:xfrm>
            <a:off x="1285900" y="3501500"/>
            <a:ext cx="3961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9DAF8"/>
                </a:solidFill>
              </a:rPr>
              <a:t>Tying it all together</a:t>
            </a:r>
            <a:endParaRPr sz="19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0CCFA"/>
                </a:solidFill>
              </a:rPr>
              <a:t>Hourly Rate Vs Attrition</a:t>
            </a:r>
            <a:endParaRPr sz="3000">
              <a:solidFill>
                <a:srgbClr val="90CCFA"/>
              </a:solidFill>
            </a:endParaRPr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75" y="683200"/>
            <a:ext cx="5596800" cy="39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 txBox="1"/>
          <p:nvPr/>
        </p:nvSpPr>
        <p:spPr>
          <a:xfrm>
            <a:off x="361125" y="1610375"/>
            <a:ext cx="280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LR model for </a:t>
            </a:r>
            <a:r>
              <a:rPr b="1" lang="en" sz="18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attrition</a:t>
            </a:r>
            <a:r>
              <a:rPr lang="en" sz="1800">
                <a:solidFill>
                  <a:srgbClr val="20202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relies heavily on </a:t>
            </a:r>
            <a:r>
              <a:rPr b="1" lang="en" sz="18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Monthly and daily rate</a:t>
            </a:r>
            <a:br>
              <a:rPr b="1" lang="en" sz="18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rgbClr val="20202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4455725" y="1460786"/>
            <a:ext cx="13278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 pay rate and an employee's attrition related?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4440475" y="681421"/>
            <a:ext cx="1327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About our data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81" name="Google Shape;181;p28"/>
          <p:cNvSpPr txBox="1"/>
          <p:nvPr>
            <p:ph idx="4294967295" type="body"/>
          </p:nvPr>
        </p:nvSpPr>
        <p:spPr>
          <a:xfrm>
            <a:off x="4440475" y="2608824"/>
            <a:ext cx="13278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makes an employee likely to quit their job?</a:t>
            </a:r>
            <a:endParaRPr sz="1000">
              <a:solidFill>
                <a:srgbClr val="25252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819159" y="382659"/>
            <a:ext cx="2886022" cy="952483"/>
            <a:chOff x="5599475" y="763625"/>
            <a:chExt cx="3223525" cy="1128000"/>
          </a:xfrm>
        </p:grpSpPr>
        <p:sp>
          <p:nvSpPr>
            <p:cNvPr id="183" name="Google Shape;183;p28"/>
            <p:cNvSpPr/>
            <p:nvPr/>
          </p:nvSpPr>
          <p:spPr>
            <a:xfrm>
              <a:off x="5599475" y="76362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776300" y="804219"/>
              <a:ext cx="1046700" cy="10467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7893354" y="921274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8"/>
          <p:cNvGrpSpPr/>
          <p:nvPr/>
        </p:nvGrpSpPr>
        <p:grpSpPr>
          <a:xfrm>
            <a:off x="5798590" y="1433198"/>
            <a:ext cx="2906591" cy="952483"/>
            <a:chOff x="5576500" y="2007750"/>
            <a:chExt cx="3246500" cy="1128000"/>
          </a:xfrm>
        </p:grpSpPr>
        <p:sp>
          <p:nvSpPr>
            <p:cNvPr id="187" name="Google Shape;187;p28"/>
            <p:cNvSpPr/>
            <p:nvPr/>
          </p:nvSpPr>
          <p:spPr>
            <a:xfrm>
              <a:off x="5576500" y="2007750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488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7776300" y="2048400"/>
              <a:ext cx="1046700" cy="1046700"/>
            </a:xfrm>
            <a:prstGeom prst="ellipse">
              <a:avLst/>
            </a:prstGeom>
            <a:solidFill>
              <a:srgbClr val="488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7893354" y="2165455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8"/>
          <p:cNvGrpSpPr/>
          <p:nvPr/>
        </p:nvGrpSpPr>
        <p:grpSpPr>
          <a:xfrm>
            <a:off x="5819159" y="2483737"/>
            <a:ext cx="2886022" cy="952483"/>
            <a:chOff x="5599475" y="3251875"/>
            <a:chExt cx="3223525" cy="1128000"/>
          </a:xfrm>
        </p:grpSpPr>
        <p:sp>
          <p:nvSpPr>
            <p:cNvPr id="191" name="Google Shape;191;p28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8"/>
          <p:cNvSpPr txBox="1"/>
          <p:nvPr>
            <p:ph type="title"/>
          </p:nvPr>
        </p:nvSpPr>
        <p:spPr>
          <a:xfrm>
            <a:off x="410675" y="375400"/>
            <a:ext cx="38328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90CCFA"/>
                </a:solidFill>
              </a:rPr>
              <a:t>Table of content</a:t>
            </a:r>
            <a:r>
              <a:rPr lang="en" sz="3600">
                <a:solidFill>
                  <a:srgbClr val="90CCFA"/>
                </a:solidFill>
              </a:rPr>
              <a:t> </a:t>
            </a:r>
            <a:endParaRPr sz="3600">
              <a:solidFill>
                <a:srgbClr val="252525"/>
              </a:solidFill>
            </a:endParaRPr>
          </a:p>
        </p:txBody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7876508" y="1586528"/>
            <a:ext cx="720600" cy="6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888D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2</a:t>
            </a:r>
            <a:endParaRPr sz="3600">
              <a:solidFill>
                <a:srgbClr val="4888D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6" name="Google Shape;196;p28"/>
          <p:cNvSpPr txBox="1"/>
          <p:nvPr>
            <p:ph type="title"/>
          </p:nvPr>
        </p:nvSpPr>
        <p:spPr>
          <a:xfrm>
            <a:off x="7876508" y="2658258"/>
            <a:ext cx="720600" cy="6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43C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</a:t>
            </a:r>
            <a:endParaRPr sz="3600">
              <a:solidFill>
                <a:srgbClr val="0043C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7876508" y="553227"/>
            <a:ext cx="720600" cy="6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0CCF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1</a:t>
            </a:r>
            <a:endParaRPr sz="3600">
              <a:solidFill>
                <a:srgbClr val="90CCF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8" name="Google Shape;198;p28"/>
          <p:cNvSpPr txBox="1"/>
          <p:nvPr>
            <p:ph idx="4294967295" type="body"/>
          </p:nvPr>
        </p:nvSpPr>
        <p:spPr>
          <a:xfrm>
            <a:off x="4455725" y="3895206"/>
            <a:ext cx="13278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9" name="Google Shape;199;p28"/>
          <p:cNvGrpSpPr/>
          <p:nvPr/>
        </p:nvGrpSpPr>
        <p:grpSpPr>
          <a:xfrm>
            <a:off x="5834409" y="3573462"/>
            <a:ext cx="2886022" cy="952483"/>
            <a:chOff x="5599475" y="3251875"/>
            <a:chExt cx="3223525" cy="1128000"/>
          </a:xfrm>
        </p:grpSpPr>
        <p:sp>
          <p:nvSpPr>
            <p:cNvPr id="200" name="Google Shape;200;p28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203" name="Google Shape;203;p28"/>
          <p:cNvSpPr txBox="1"/>
          <p:nvPr>
            <p:ph type="title"/>
          </p:nvPr>
        </p:nvSpPr>
        <p:spPr>
          <a:xfrm>
            <a:off x="7891758" y="3747983"/>
            <a:ext cx="720600" cy="611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4</a:t>
            </a:r>
            <a:endParaRPr sz="36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10675" y="2844375"/>
            <a:ext cx="30000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Team:</a:t>
            </a:r>
            <a:endParaRPr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Anne Cuzeau</a:t>
            </a:r>
            <a:endParaRPr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Andrew Nguyen</a:t>
            </a:r>
            <a:endParaRPr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Eric Vandament</a:t>
            </a:r>
            <a:endParaRPr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1419225" y="0"/>
            <a:ext cx="71145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CCFA"/>
                </a:solidFill>
              </a:rPr>
              <a:t>A</a:t>
            </a:r>
            <a:r>
              <a:rPr lang="en">
                <a:solidFill>
                  <a:srgbClr val="90CCFA"/>
                </a:solidFill>
              </a:rPr>
              <a:t>re pay rate and an employee's attrition related?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399" name="Google Shape;399;p55"/>
          <p:cNvSpPr txBox="1"/>
          <p:nvPr>
            <p:ph idx="1" type="subTitle"/>
          </p:nvPr>
        </p:nvSpPr>
        <p:spPr>
          <a:xfrm>
            <a:off x="1473750" y="1481725"/>
            <a:ext cx="73785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 far: no clear linear relationship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BED"/>
              </a:buClr>
              <a:buSzPts val="2100"/>
              <a:buFont typeface="Montserrat Medium"/>
              <a:buChar char="●"/>
            </a:pP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However: our linear regression, Knn and decision tree for attrition rely heavily on: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Pay rate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○"/>
            </a:pP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Job level (related to pay rate)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00" y="208598"/>
            <a:ext cx="6864200" cy="4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97" y="0"/>
            <a:ext cx="71197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400"/>
            <a:ext cx="4267200" cy="48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400"/>
            <a:ext cx="42672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400"/>
            <a:ext cx="42672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45720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400"/>
            <a:ext cx="42671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>
            <p:ph type="title"/>
          </p:nvPr>
        </p:nvSpPr>
        <p:spPr>
          <a:xfrm>
            <a:off x="1477425" y="517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0CCFA"/>
                </a:solidFill>
              </a:rPr>
              <a:t>About </a:t>
            </a:r>
            <a:endParaRPr sz="3600">
              <a:solidFill>
                <a:srgbClr val="90CC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0CCFA"/>
                </a:solidFill>
              </a:rPr>
              <a:t>our data</a:t>
            </a:r>
            <a:endParaRPr sz="3600">
              <a:solidFill>
                <a:srgbClr val="252525"/>
              </a:solidFill>
            </a:endParaRPr>
          </a:p>
        </p:txBody>
      </p:sp>
      <p:sp>
        <p:nvSpPr>
          <p:cNvPr id="211" name="Google Shape;211;p29"/>
          <p:cNvSpPr txBox="1"/>
          <p:nvPr>
            <p:ph idx="1" type="subTitle"/>
          </p:nvPr>
        </p:nvSpPr>
        <p:spPr>
          <a:xfrm>
            <a:off x="1401225" y="1377025"/>
            <a:ext cx="72327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Hypothetical dataset created by IBM data scientists (Kaggle). Very few NaN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BUT: once the employeeID removed: duplicates!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dataset has</a:t>
            </a:r>
            <a:r>
              <a:rPr b="1" lang="en" sz="17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 23,436 rows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7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37 columns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describing different employees profiles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Both numeric and categorical variables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1700"/>
              <a:buFont typeface="Montserrat Medium"/>
              <a:buChar char="●"/>
            </a:pPr>
            <a:r>
              <a:rPr b="1" lang="en" sz="17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Main goal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find a model to help HR predict attrition and understand how pay rate influences employee retention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1477425" y="51725"/>
            <a:ext cx="39423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0CCFA"/>
                </a:solidFill>
              </a:rPr>
              <a:t>Variables</a:t>
            </a:r>
            <a:endParaRPr sz="3600">
              <a:solidFill>
                <a:srgbClr val="252525"/>
              </a:solidFill>
            </a:endParaRPr>
          </a:p>
        </p:txBody>
      </p:sp>
      <p:sp>
        <p:nvSpPr>
          <p:cNvPr id="218" name="Google Shape;218;p30"/>
          <p:cNvSpPr txBox="1"/>
          <p:nvPr>
            <p:ph idx="1" type="subTitle"/>
          </p:nvPr>
        </p:nvSpPr>
        <p:spPr>
          <a:xfrm>
            <a:off x="1401225" y="900400"/>
            <a:ext cx="7550400" cy="4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Job related</a:t>
            </a: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Job role, Department, job level, travel frequency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Demographics</a:t>
            </a: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Age, Gender, Distance from home, relationship status, educational background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Career Descriptions</a:t>
            </a: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Number of companies worked for, years at company, years in current role, years since last promotion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0CCFA"/>
              </a:buClr>
              <a:buSzPts val="2100"/>
              <a:buFont typeface="Montserrat Medium"/>
              <a:buChar char="●"/>
            </a:pPr>
            <a:r>
              <a:rPr b="1" lang="en" sz="2100">
                <a:solidFill>
                  <a:srgbClr val="00BBED"/>
                </a:solidFill>
                <a:latin typeface="Montserrat"/>
                <a:ea typeface="Montserrat"/>
                <a:cs typeface="Montserrat"/>
                <a:sym typeface="Montserrat"/>
              </a:rPr>
              <a:t>Pay</a:t>
            </a: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Daily Rate, Hourly Rate, Monthly Income, Monthly Rate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pay rate influence </a:t>
            </a:r>
            <a:r>
              <a:rPr lang="en"/>
              <a:t>attrition</a:t>
            </a:r>
            <a:r>
              <a:rPr lang="en"/>
              <a:t>? </a:t>
            </a:r>
            <a:endParaRPr/>
          </a:p>
        </p:txBody>
      </p:sp>
      <p:sp>
        <p:nvSpPr>
          <p:cNvPr id="224" name="Google Shape;224;p31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9DAF8"/>
                </a:solidFill>
              </a:rPr>
              <a:t>… or is it influenced by other factors?</a:t>
            </a:r>
            <a:endParaRPr sz="19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88875" y="135775"/>
            <a:ext cx="74988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factors influence pay rate?</a:t>
            </a:r>
            <a:endParaRPr/>
          </a:p>
        </p:txBody>
      </p:sp>
      <p:sp>
        <p:nvSpPr>
          <p:cNvPr id="230" name="Google Shape;230;p32"/>
          <p:cNvSpPr txBox="1"/>
          <p:nvPr>
            <p:ph idx="4294967295" type="body"/>
          </p:nvPr>
        </p:nvSpPr>
        <p:spPr>
          <a:xfrm>
            <a:off x="250175" y="1164775"/>
            <a:ext cx="35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Comparing pay rate to other factors, most of the correlation Coefficients are below .1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175" y="1017725"/>
            <a:ext cx="5271000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75" y="2571750"/>
            <a:ext cx="35718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99800" y="141125"/>
            <a:ext cx="74988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influence pay rate?</a:t>
            </a:r>
            <a:endParaRPr/>
          </a:p>
        </p:txBody>
      </p:sp>
      <p:sp>
        <p:nvSpPr>
          <p:cNvPr id="238" name="Google Shape;238;p33"/>
          <p:cNvSpPr txBox="1"/>
          <p:nvPr>
            <p:ph idx="4294967295" type="body"/>
          </p:nvPr>
        </p:nvSpPr>
        <p:spPr>
          <a:xfrm>
            <a:off x="250175" y="1164775"/>
            <a:ext cx="35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the highest being .4 with Environment Satisfaction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75" y="973475"/>
            <a:ext cx="5025025" cy="360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53" y="1912325"/>
            <a:ext cx="3395625" cy="26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74300" y="120775"/>
            <a:ext cx="74988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influence pay rate?</a:t>
            </a:r>
            <a:endParaRPr/>
          </a:p>
        </p:txBody>
      </p:sp>
      <p:sp>
        <p:nvSpPr>
          <p:cNvPr id="246" name="Google Shape;246;p34"/>
          <p:cNvSpPr txBox="1"/>
          <p:nvPr>
            <p:ph idx="4294967295" type="body"/>
          </p:nvPr>
        </p:nvSpPr>
        <p:spPr>
          <a:xfrm>
            <a:off x="318975" y="1494850"/>
            <a:ext cx="309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Fitting Hourly Rate shows us no real correlation 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0" r="0" t="1254"/>
          <a:stretch/>
        </p:blipFill>
        <p:spPr>
          <a:xfrm>
            <a:off x="3566375" y="979425"/>
            <a:ext cx="5577625" cy="39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